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DC710-0D75-402A-A90D-B83B2A17ED9E}" type="datetimeFigureOut">
              <a:rPr lang="hu-HU" smtClean="0"/>
              <a:t>2016.11.15.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DFB87-18EB-4C56-AD8B-5C7BD6D4267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204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DFB87-18EB-4C56-AD8B-5C7BD6D4267C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2650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91BB-2517-46E1-9906-1B7F3BB1C50A}" type="datetimeFigureOut">
              <a:rPr lang="hu-HU" smtClean="0"/>
              <a:t>2016.11.15.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4791-2478-4A61-A66A-199A460FEEAC}" type="slidenum">
              <a:rPr lang="hu-HU" smtClean="0"/>
              <a:t>‹#›</a:t>
            </a:fld>
            <a:endParaRPr lang="hu-HU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91BB-2517-46E1-9906-1B7F3BB1C50A}" type="datetimeFigureOut">
              <a:rPr lang="hu-HU" smtClean="0"/>
              <a:t>2016.11.15.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4791-2478-4A61-A66A-199A460FEEA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91BB-2517-46E1-9906-1B7F3BB1C50A}" type="datetimeFigureOut">
              <a:rPr lang="hu-HU" smtClean="0"/>
              <a:t>2016.11.15.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4791-2478-4A61-A66A-199A460FEEA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91BB-2517-46E1-9906-1B7F3BB1C50A}" type="datetimeFigureOut">
              <a:rPr lang="hu-HU" smtClean="0"/>
              <a:t>2016.11.15.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4791-2478-4A61-A66A-199A460FEEA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91BB-2517-46E1-9906-1B7F3BB1C50A}" type="datetimeFigureOut">
              <a:rPr lang="hu-HU" smtClean="0"/>
              <a:t>2016.11.15.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9254791-2478-4A61-A66A-199A460FEEAC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91BB-2517-46E1-9906-1B7F3BB1C50A}" type="datetimeFigureOut">
              <a:rPr lang="hu-HU" smtClean="0"/>
              <a:t>2016.11.15.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4791-2478-4A61-A66A-199A460FEEA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91BB-2517-46E1-9906-1B7F3BB1C50A}" type="datetimeFigureOut">
              <a:rPr lang="hu-HU" smtClean="0"/>
              <a:t>2016.11.15.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4791-2478-4A61-A66A-199A460FEEA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91BB-2517-46E1-9906-1B7F3BB1C50A}" type="datetimeFigureOut">
              <a:rPr lang="hu-HU" smtClean="0"/>
              <a:t>2016.11.15.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4791-2478-4A61-A66A-199A460FEEA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91BB-2517-46E1-9906-1B7F3BB1C50A}" type="datetimeFigureOut">
              <a:rPr lang="hu-HU" smtClean="0"/>
              <a:t>2016.11.15.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4791-2478-4A61-A66A-199A460FEEA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91BB-2517-46E1-9906-1B7F3BB1C50A}" type="datetimeFigureOut">
              <a:rPr lang="hu-HU" smtClean="0"/>
              <a:t>2016.11.15.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4791-2478-4A61-A66A-199A460FEEA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hu-H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Kép beszúrásához kattintson az ikonra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91BB-2517-46E1-9906-1B7F3BB1C50A}" type="datetimeFigureOut">
              <a:rPr lang="hu-HU" smtClean="0"/>
              <a:t>2016.11.15.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4791-2478-4A61-A66A-199A460FEEA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B4C91BB-2517-46E1-9906-1B7F3BB1C50A}" type="datetimeFigureOut">
              <a:rPr lang="hu-HU" smtClean="0"/>
              <a:t>2016.11.15.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9254791-2478-4A61-A66A-199A460FEEAC}" type="slidenum">
              <a:rPr lang="hu-HU" smtClean="0"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3" y="476672"/>
            <a:ext cx="4231957" cy="55446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663280" y="-6036"/>
            <a:ext cx="6480720" cy="374441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      Csorba Győző</a:t>
            </a:r>
            <a:br>
              <a:rPr lang="hu-HU" dirty="0" smtClean="0"/>
            </a:br>
            <a:r>
              <a:rPr lang="hu-HU" dirty="0" smtClean="0"/>
              <a:t>        és  </a:t>
            </a:r>
            <a:br>
              <a:rPr lang="hu-HU" dirty="0" smtClean="0"/>
            </a:br>
            <a:r>
              <a:rPr lang="hu-HU" dirty="0" smtClean="0"/>
              <a:t>            Pécs zenéje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627784" y="5105400"/>
            <a:ext cx="6400800" cy="1752600"/>
          </a:xfrm>
        </p:spPr>
        <p:txBody>
          <a:bodyPr>
            <a:normAutofit/>
          </a:bodyPr>
          <a:lstStyle/>
          <a:p>
            <a:pPr algn="r"/>
            <a:endParaRPr lang="hu-HU" sz="2000" dirty="0" smtClean="0">
              <a:solidFill>
                <a:schemeClr val="tx1"/>
              </a:solidFill>
            </a:endParaRPr>
          </a:p>
          <a:p>
            <a:pPr algn="r"/>
            <a:r>
              <a:rPr lang="hu-HU" sz="2000" dirty="0" smtClean="0">
                <a:solidFill>
                  <a:schemeClr val="tx1"/>
                </a:solidFill>
              </a:rPr>
              <a:t>Csorba Győző emlékkonferencia </a:t>
            </a:r>
          </a:p>
          <a:p>
            <a:pPr algn="r"/>
            <a:r>
              <a:rPr lang="hu-HU" sz="2000" dirty="0" smtClean="0">
                <a:solidFill>
                  <a:schemeClr val="tx1"/>
                </a:solidFill>
              </a:rPr>
              <a:t>2016</a:t>
            </a:r>
          </a:p>
          <a:p>
            <a:pPr algn="r"/>
            <a:r>
              <a:rPr lang="hu-HU" sz="2000" dirty="0" smtClean="0">
                <a:solidFill>
                  <a:schemeClr val="tx1"/>
                </a:solidFill>
              </a:rPr>
              <a:t>Kovács Attila</a:t>
            </a:r>
            <a:endParaRPr lang="hu-H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6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95536" y="-459432"/>
            <a:ext cx="8229600" cy="1828800"/>
          </a:xfrm>
        </p:spPr>
        <p:txBody>
          <a:bodyPr>
            <a:normAutofit/>
          </a:bodyPr>
          <a:lstStyle/>
          <a:p>
            <a:pPr hangingPunct="0"/>
            <a:r>
              <a:rPr lang="hu-HU" sz="2800" i="1" dirty="0" err="1">
                <a:effectLst/>
              </a:rPr>
              <a:t>Hommage</a:t>
            </a:r>
            <a:r>
              <a:rPr lang="hu-HU" sz="2800" i="1" dirty="0">
                <a:effectLst/>
              </a:rPr>
              <a:t> à Bartók</a:t>
            </a:r>
            <a:r>
              <a:rPr lang="hu-HU" sz="1800" dirty="0">
                <a:effectLst/>
              </a:rPr>
              <a:t/>
            </a:r>
            <a:br>
              <a:rPr lang="hu-HU" sz="1800" dirty="0">
                <a:effectLst/>
              </a:rPr>
            </a:br>
            <a:r>
              <a:rPr lang="hu-HU" sz="1800" i="1" dirty="0" err="1">
                <a:effectLst/>
              </a:rPr>
              <a:t>Gyarmathy</a:t>
            </a:r>
            <a:r>
              <a:rPr lang="hu-HU" sz="1800" i="1" dirty="0">
                <a:effectLst/>
              </a:rPr>
              <a:t> Tihamér képe alá</a:t>
            </a:r>
            <a:r>
              <a:rPr lang="hu-HU" sz="1800" dirty="0">
                <a:effectLst/>
              </a:rPr>
              <a:t/>
            </a:r>
            <a:br>
              <a:rPr lang="hu-HU" sz="1800" dirty="0">
                <a:effectLst/>
              </a:rPr>
            </a:br>
            <a:endParaRPr lang="hu-HU" sz="18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691680" y="1416836"/>
            <a:ext cx="5792688" cy="5472608"/>
          </a:xfrm>
        </p:spPr>
        <p:txBody>
          <a:bodyPr>
            <a:normAutofit fontScale="70000" lnSpcReduction="20000"/>
          </a:bodyPr>
          <a:lstStyle/>
          <a:p>
            <a:pPr hangingPunct="0"/>
            <a:r>
              <a:rPr lang="hu-HU" dirty="0"/>
              <a:t>Mocsár gőzöl? – Zöld-sárga szétmosódás.</a:t>
            </a:r>
          </a:p>
          <a:p>
            <a:pPr hangingPunct="0"/>
            <a:r>
              <a:rPr lang="hu-HU" dirty="0"/>
              <a:t>Bátortalan kontúrok </a:t>
            </a:r>
            <a:r>
              <a:rPr lang="hu-HU" dirty="0" err="1"/>
              <a:t>szeldesik</a:t>
            </a:r>
            <a:r>
              <a:rPr lang="hu-HU" dirty="0"/>
              <a:t>.</a:t>
            </a:r>
          </a:p>
          <a:p>
            <a:pPr hangingPunct="0"/>
            <a:r>
              <a:rPr lang="hu-HU" dirty="0"/>
              <a:t>Már nem kezdet – valami folytatódás,</a:t>
            </a:r>
          </a:p>
          <a:p>
            <a:pPr hangingPunct="0"/>
            <a:r>
              <a:rPr lang="hu-HU" dirty="0"/>
              <a:t>több-fészkű fénypászmák keresztezik.</a:t>
            </a:r>
          </a:p>
          <a:p>
            <a:pPr hangingPunct="0"/>
            <a:r>
              <a:rPr lang="hu-HU" dirty="0"/>
              <a:t> </a:t>
            </a:r>
          </a:p>
          <a:p>
            <a:pPr hangingPunct="0"/>
            <a:r>
              <a:rPr lang="hu-HU" dirty="0"/>
              <a:t>Aztán az élesség, a megnövekvő,</a:t>
            </a:r>
          </a:p>
          <a:p>
            <a:pPr hangingPunct="0"/>
            <a:r>
              <a:rPr lang="hu-HU" dirty="0"/>
              <a:t>az erre-arra nyíló ferdeség,</a:t>
            </a:r>
          </a:p>
          <a:p>
            <a:pPr hangingPunct="0"/>
            <a:r>
              <a:rPr lang="hu-HU" dirty="0"/>
              <a:t>az egymás ellen sodróan törekvő</a:t>
            </a:r>
          </a:p>
          <a:p>
            <a:pPr hangingPunct="0"/>
            <a:r>
              <a:rPr lang="hu-HU" dirty="0"/>
              <a:t>ágaskodás, oldódó enyheség.</a:t>
            </a:r>
          </a:p>
          <a:p>
            <a:pPr hangingPunct="0"/>
            <a:r>
              <a:rPr lang="hu-HU" dirty="0"/>
              <a:t> </a:t>
            </a:r>
          </a:p>
          <a:p>
            <a:pPr hangingPunct="0"/>
            <a:r>
              <a:rPr lang="hu-HU" dirty="0"/>
              <a:t>Áramlik, lüktet, zúg, harcol, virágzik,</a:t>
            </a:r>
          </a:p>
          <a:p>
            <a:pPr hangingPunct="0"/>
            <a:r>
              <a:rPr lang="hu-HU" dirty="0"/>
              <a:t>megnyugszik – a végső feltámadásig</a:t>
            </a:r>
          </a:p>
          <a:p>
            <a:pPr hangingPunct="0"/>
            <a:r>
              <a:rPr lang="hu-HU" dirty="0"/>
              <a:t>a káosznak renddé kell válnia,</a:t>
            </a:r>
          </a:p>
          <a:p>
            <a:pPr hangingPunct="0"/>
            <a:r>
              <a:rPr lang="hu-HU" dirty="0"/>
              <a:t> </a:t>
            </a:r>
          </a:p>
          <a:p>
            <a:pPr hangingPunct="0"/>
            <a:r>
              <a:rPr lang="hu-HU" dirty="0"/>
              <a:t>s így boldogságot hirdet és szerelmet,</a:t>
            </a:r>
          </a:p>
          <a:p>
            <a:pPr hangingPunct="0"/>
            <a:r>
              <a:rPr lang="hu-HU" dirty="0"/>
              <a:t>a megaláztatásra győzedelmet</a:t>
            </a:r>
          </a:p>
          <a:p>
            <a:pPr hangingPunct="0"/>
            <a:r>
              <a:rPr lang="hu-HU" dirty="0"/>
              <a:t>e vérző szívű geometria.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6844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0526" y="260648"/>
            <a:ext cx="8094712" cy="1800200"/>
          </a:xfrm>
        </p:spPr>
        <p:txBody>
          <a:bodyPr/>
          <a:lstStyle/>
          <a:p>
            <a:pPr algn="ctr"/>
            <a:r>
              <a:rPr lang="hu-HU" dirty="0" smtClean="0"/>
              <a:t>Csorba Győző kétfajta           Kodály verse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47" t="16550" r="447"/>
          <a:stretch/>
        </p:blipFill>
        <p:spPr>
          <a:xfrm>
            <a:off x="3164236" y="3140968"/>
            <a:ext cx="5568410" cy="309525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61532"/>
            <a:ext cx="4671053" cy="2802632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3012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-82700" y="-99392"/>
            <a:ext cx="9217024" cy="754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hu-HU" b="1" dirty="0"/>
              <a:t>Csorba Győző: Kodály Zoltán köszöntése (1953</a:t>
            </a:r>
            <a:r>
              <a:rPr lang="hu-HU" sz="1400" b="1" dirty="0"/>
              <a:t>)	</a:t>
            </a:r>
            <a:r>
              <a:rPr lang="hu-HU" b="1" dirty="0" smtClean="0"/>
              <a:t>Csorba </a:t>
            </a:r>
            <a:r>
              <a:rPr lang="hu-HU" b="1" dirty="0"/>
              <a:t>Győző: Kodály (1967</a:t>
            </a:r>
            <a:r>
              <a:rPr lang="hu-HU" sz="1400" b="1" dirty="0"/>
              <a:t>)</a:t>
            </a:r>
            <a:endParaRPr lang="hu-HU" sz="1400" dirty="0"/>
          </a:p>
          <a:p>
            <a:pPr hangingPunct="0"/>
            <a:endParaRPr lang="hu-HU" sz="1400" dirty="0"/>
          </a:p>
          <a:p>
            <a:pPr hangingPunct="0"/>
            <a:r>
              <a:rPr lang="hu-HU" sz="1400" dirty="0" err="1" smtClean="0"/>
              <a:t>Mikoron</a:t>
            </a:r>
            <a:r>
              <a:rPr lang="hu-HU" sz="1400" dirty="0" smtClean="0"/>
              <a:t> </a:t>
            </a:r>
            <a:r>
              <a:rPr lang="hu-HU" sz="1400" dirty="0"/>
              <a:t>már a sírásók jártak		</a:t>
            </a:r>
            <a:r>
              <a:rPr lang="hu-HU" sz="1400" dirty="0" smtClean="0"/>
              <a:t>                                         </a:t>
            </a:r>
            <a:r>
              <a:rPr lang="hu-HU" sz="1400" dirty="0" err="1" smtClean="0"/>
              <a:t>Mikoron</a:t>
            </a:r>
            <a:r>
              <a:rPr lang="hu-HU" sz="1400" dirty="0" smtClean="0"/>
              <a:t> </a:t>
            </a:r>
            <a:r>
              <a:rPr lang="hu-HU" sz="1400" dirty="0"/>
              <a:t>már a sírásók jártak,</a:t>
            </a:r>
          </a:p>
          <a:p>
            <a:pPr hangingPunct="0"/>
            <a:r>
              <a:rPr lang="hu-HU" sz="1400" dirty="0"/>
              <a:t>kerítésünknél s halálra váltak				</a:t>
            </a:r>
            <a:r>
              <a:rPr lang="hu-HU" sz="1400" dirty="0" smtClean="0"/>
              <a:t>s </a:t>
            </a:r>
            <a:r>
              <a:rPr lang="hu-HU" sz="1400" dirty="0"/>
              <a:t>a gyávák rendre halálra váltak,</a:t>
            </a:r>
          </a:p>
          <a:p>
            <a:pPr hangingPunct="0"/>
            <a:r>
              <a:rPr lang="hu-HU" sz="1400" dirty="0"/>
              <a:t>a gyávák éppúgy, akár a bátrak,				</a:t>
            </a:r>
            <a:r>
              <a:rPr lang="hu-HU" sz="1400" dirty="0" smtClean="0"/>
              <a:t>meg-meginogtak </a:t>
            </a:r>
            <a:r>
              <a:rPr lang="hu-HU" sz="1400" dirty="0"/>
              <a:t>szintén a bátrak</a:t>
            </a:r>
            <a:r>
              <a:rPr lang="hu-HU" sz="1400" dirty="0" smtClean="0"/>
              <a:t>,                                                      </a:t>
            </a:r>
            <a:endParaRPr lang="hu-HU" sz="1400" dirty="0"/>
          </a:p>
          <a:p>
            <a:pPr hangingPunct="0"/>
            <a:r>
              <a:rPr lang="hu-HU" sz="1400" dirty="0" err="1"/>
              <a:t>mikoron</a:t>
            </a:r>
            <a:r>
              <a:rPr lang="hu-HU" sz="1400" dirty="0"/>
              <a:t> nyelv és torok már kiszáradt,			</a:t>
            </a:r>
            <a:r>
              <a:rPr lang="hu-HU" sz="1400" dirty="0" err="1" smtClean="0"/>
              <a:t>mikoron</a:t>
            </a:r>
            <a:r>
              <a:rPr lang="hu-HU" sz="1400" dirty="0" smtClean="0"/>
              <a:t> </a:t>
            </a:r>
            <a:r>
              <a:rPr lang="hu-HU" sz="1400" dirty="0"/>
              <a:t>nyelv és torok már kiszáradt,</a:t>
            </a:r>
          </a:p>
          <a:p>
            <a:pPr hangingPunct="0"/>
            <a:r>
              <a:rPr lang="hu-HU" sz="1400" dirty="0"/>
              <a:t> </a:t>
            </a:r>
          </a:p>
          <a:p>
            <a:pPr hangingPunct="0"/>
            <a:r>
              <a:rPr lang="hu-HU" sz="1400" dirty="0"/>
              <a:t>tetőgerenda roskadt recsegve,				</a:t>
            </a:r>
            <a:r>
              <a:rPr lang="hu-HU" sz="1400" dirty="0" smtClean="0"/>
              <a:t>tetőgerendánk </a:t>
            </a:r>
            <a:r>
              <a:rPr lang="hu-HU" sz="1400" dirty="0"/>
              <a:t>roskadt recsegve,</a:t>
            </a:r>
          </a:p>
          <a:p>
            <a:pPr hangingPunct="0"/>
            <a:r>
              <a:rPr lang="hu-HU" sz="1400" dirty="0"/>
              <a:t>ablakainkon jeges szél vert be,				</a:t>
            </a:r>
            <a:r>
              <a:rPr lang="hu-HU" sz="1400" dirty="0" smtClean="0"/>
              <a:t>ablakainkat </a:t>
            </a:r>
            <a:r>
              <a:rPr lang="hu-HU" sz="1400" dirty="0"/>
              <a:t>jég ökle verte,</a:t>
            </a:r>
          </a:p>
          <a:p>
            <a:pPr hangingPunct="0"/>
            <a:r>
              <a:rPr lang="hu-HU" sz="1400" dirty="0"/>
              <a:t>asztalainknál iszonyat ette				</a:t>
            </a:r>
            <a:r>
              <a:rPr lang="hu-HU" sz="1400" dirty="0" smtClean="0"/>
              <a:t>sovány </a:t>
            </a:r>
            <a:r>
              <a:rPr lang="hu-HU" sz="1400" dirty="0"/>
              <a:t>falatunk iszonyat ette,</a:t>
            </a:r>
          </a:p>
          <a:p>
            <a:pPr hangingPunct="0"/>
            <a:r>
              <a:rPr lang="hu-HU" sz="1400" dirty="0"/>
              <a:t>sovány falatunk s szájunkból kivette,			</a:t>
            </a:r>
            <a:r>
              <a:rPr lang="hu-HU" sz="1400" dirty="0" smtClean="0"/>
              <a:t>sőt </a:t>
            </a:r>
            <a:r>
              <a:rPr lang="hu-HU" sz="1400" dirty="0"/>
              <a:t>gyakran azt is szájunkból kivette,</a:t>
            </a:r>
          </a:p>
          <a:p>
            <a:pPr hangingPunct="0"/>
            <a:r>
              <a:rPr lang="hu-HU" dirty="0"/>
              <a:t> </a:t>
            </a:r>
            <a:endParaRPr lang="hu-HU" dirty="0" smtClean="0"/>
          </a:p>
          <a:p>
            <a:pPr hangingPunct="0"/>
            <a:r>
              <a:rPr lang="hu-HU" sz="1400" dirty="0" err="1" smtClean="0"/>
              <a:t>mikoron</a:t>
            </a:r>
            <a:r>
              <a:rPr lang="hu-HU" sz="1400" dirty="0" smtClean="0"/>
              <a:t> </a:t>
            </a:r>
            <a:r>
              <a:rPr lang="hu-HU" sz="1400" dirty="0"/>
              <a:t>sírt és szűkölt a lélek,</a:t>
            </a:r>
          </a:p>
          <a:p>
            <a:pPr hangingPunct="0"/>
            <a:r>
              <a:rPr lang="hu-HU" sz="1400" dirty="0"/>
              <a:t>s nem tudta nevét rémületének,</a:t>
            </a:r>
          </a:p>
          <a:p>
            <a:pPr hangingPunct="0"/>
            <a:r>
              <a:rPr lang="hu-HU" sz="1400" dirty="0"/>
              <a:t>s a ritka nyugság, ha tán betévedt,</a:t>
            </a:r>
          </a:p>
          <a:p>
            <a:pPr hangingPunct="0"/>
            <a:r>
              <a:rPr lang="hu-HU" sz="1400" dirty="0"/>
              <a:t>futó örömét nem mondta </a:t>
            </a:r>
            <a:r>
              <a:rPr lang="hu-HU" sz="1400" dirty="0" err="1"/>
              <a:t>dícséret</a:t>
            </a:r>
            <a:r>
              <a:rPr lang="hu-HU" sz="1400" dirty="0"/>
              <a:t>, </a:t>
            </a:r>
          </a:p>
          <a:p>
            <a:pPr hangingPunct="0"/>
            <a:r>
              <a:rPr lang="hu-HU" sz="1400" dirty="0"/>
              <a:t> </a:t>
            </a:r>
          </a:p>
          <a:p>
            <a:pPr hangingPunct="0"/>
            <a:r>
              <a:rPr lang="hu-HU" sz="1400" dirty="0" err="1"/>
              <a:t>mikoron</a:t>
            </a:r>
            <a:r>
              <a:rPr lang="hu-HU" sz="1400" dirty="0"/>
              <a:t> a jó, erős bizalmat,				</a:t>
            </a:r>
            <a:r>
              <a:rPr lang="hu-HU" sz="1400" dirty="0" err="1"/>
              <a:t>mikoron</a:t>
            </a:r>
            <a:r>
              <a:rPr lang="hu-HU" sz="1400" dirty="0"/>
              <a:t> a jó, erős bizalmat,</a:t>
            </a:r>
          </a:p>
          <a:p>
            <a:pPr hangingPunct="0"/>
            <a:r>
              <a:rPr lang="hu-HU" sz="1400" dirty="0"/>
              <a:t>mely mindig bennünk, akárhogy hallgat,		</a:t>
            </a:r>
            <a:r>
              <a:rPr lang="hu-HU" sz="1400" dirty="0" smtClean="0"/>
              <a:t>                    a </a:t>
            </a:r>
            <a:r>
              <a:rPr lang="hu-HU" sz="1400" dirty="0"/>
              <a:t>bennünk élőt, úgyis, ha hallgat,</a:t>
            </a:r>
          </a:p>
          <a:p>
            <a:pPr hangingPunct="0"/>
            <a:r>
              <a:rPr lang="hu-HU" sz="1400" dirty="0"/>
              <a:t>nem bírták szóra semmi hatalmak,			</a:t>
            </a:r>
            <a:r>
              <a:rPr lang="hu-HU" sz="1400" dirty="0" smtClean="0"/>
              <a:t>                    nem </a:t>
            </a:r>
            <a:r>
              <a:rPr lang="hu-HU" sz="1400" dirty="0"/>
              <a:t>bírták szóra semmi hatalmak,</a:t>
            </a:r>
          </a:p>
          <a:p>
            <a:pPr hangingPunct="0"/>
            <a:r>
              <a:rPr lang="hu-HU" sz="1400" dirty="0"/>
              <a:t>s kötél adott vagy vándorbot nyugalmat:		</a:t>
            </a:r>
            <a:r>
              <a:rPr lang="hu-HU" sz="1400" dirty="0" smtClean="0"/>
              <a:t>                    s </a:t>
            </a:r>
            <a:r>
              <a:rPr lang="hu-HU" sz="1400" dirty="0"/>
              <a:t>kötél adott vagy vándorbot jutalmat:</a:t>
            </a:r>
          </a:p>
          <a:p>
            <a:pPr hangingPunct="0"/>
            <a:r>
              <a:rPr lang="hu-HU" sz="1400" dirty="0"/>
              <a:t> </a:t>
            </a:r>
          </a:p>
          <a:p>
            <a:pPr hangingPunct="0"/>
            <a:r>
              <a:rPr lang="hu-HU" sz="1400" dirty="0"/>
              <a:t>a háborgónak, némán nyögőnek				a háborgónak, némán nyögőnek</a:t>
            </a:r>
          </a:p>
          <a:p>
            <a:pPr hangingPunct="0"/>
            <a:r>
              <a:rPr lang="hu-HU" sz="1400" dirty="0"/>
              <a:t>fülébe vágott mentőn az ének,				</a:t>
            </a:r>
            <a:r>
              <a:rPr lang="hu-HU" sz="1400" dirty="0" smtClean="0"/>
              <a:t>fülébe </a:t>
            </a:r>
            <a:r>
              <a:rPr lang="hu-HU" sz="1400" dirty="0"/>
              <a:t>vágott mentőn az ének,</a:t>
            </a:r>
          </a:p>
          <a:p>
            <a:pPr hangingPunct="0"/>
            <a:r>
              <a:rPr lang="hu-HU" sz="1400" dirty="0"/>
              <a:t>hangja bújának, rettenetének,				</a:t>
            </a:r>
            <a:r>
              <a:rPr lang="hu-HU" sz="1400" dirty="0" smtClean="0"/>
              <a:t>hangja </a:t>
            </a:r>
            <a:r>
              <a:rPr lang="hu-HU" sz="1400" dirty="0"/>
              <a:t>a kínnak, hangja az éjnek,</a:t>
            </a:r>
          </a:p>
          <a:p>
            <a:pPr hangingPunct="0"/>
            <a:r>
              <a:rPr lang="hu-HU" sz="1400" dirty="0"/>
              <a:t>hunyt bizalmának, szellő örömének</a:t>
            </a:r>
            <a:r>
              <a:rPr lang="hu-HU" sz="1400" dirty="0" smtClean="0"/>
              <a:t>:</a:t>
            </a:r>
            <a:r>
              <a:rPr lang="hu-HU" sz="1400" dirty="0"/>
              <a:t>			</a:t>
            </a:r>
            <a:r>
              <a:rPr lang="hu-HU" sz="1400" dirty="0" smtClean="0"/>
              <a:t>a </a:t>
            </a:r>
            <a:r>
              <a:rPr lang="hu-HU" sz="1400" dirty="0"/>
              <a:t>sarjú kedvnek, a makacs reménynek</a:t>
            </a:r>
            <a:r>
              <a:rPr lang="hu-HU" sz="1400" dirty="0" smtClean="0"/>
              <a:t>;</a:t>
            </a:r>
          </a:p>
          <a:p>
            <a:pPr hangingPunct="0"/>
            <a:endParaRPr lang="hu-HU" sz="1400" dirty="0" smtClean="0"/>
          </a:p>
          <a:p>
            <a:pPr hangingPunct="0"/>
            <a:r>
              <a:rPr lang="hu-HU" sz="1400" dirty="0" smtClean="0"/>
              <a:t>Fülébe vágott hatalmas hangod,				fülébe vágott forrón a hangod,</a:t>
            </a:r>
          </a:p>
          <a:p>
            <a:pPr hangingPunct="0"/>
            <a:r>
              <a:rPr lang="hu-HU" sz="1400" dirty="0" smtClean="0"/>
              <a:t>kiálthatott már, aki szorongott,				kiálthatott már, aki szorongott,</a:t>
            </a:r>
          </a:p>
          <a:p>
            <a:pPr hangingPunct="0"/>
            <a:r>
              <a:rPr lang="hu-HU" sz="1400" dirty="0" smtClean="0"/>
              <a:t>volt, kivel osszon emésztő gondot,				nevén nevezeted benne a gondot,</a:t>
            </a:r>
          </a:p>
          <a:p>
            <a:pPr hangingPunct="0"/>
            <a:r>
              <a:rPr lang="hu-HU" sz="1400" dirty="0" smtClean="0"/>
              <a:t>tudta: amit kell, te előtte mondod.				Előtte mondtad, amit végre mondott</a:t>
            </a:r>
            <a:endParaRPr lang="hu-HU" sz="1400" dirty="0"/>
          </a:p>
          <a:p>
            <a:pPr hangingPunct="0"/>
            <a:endParaRPr lang="hu-HU" sz="1400" dirty="0" smtClean="0"/>
          </a:p>
          <a:p>
            <a:pPr hangingPunct="0"/>
            <a:endParaRPr lang="hu-HU" sz="1400" dirty="0"/>
          </a:p>
          <a:p>
            <a:pPr hangingPunct="0"/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40691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04095" y="260648"/>
            <a:ext cx="896448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endParaRPr lang="hu-HU" sz="1400" dirty="0"/>
          </a:p>
          <a:p>
            <a:pPr hangingPunct="0"/>
            <a:r>
              <a:rPr lang="hu-HU" sz="1400" dirty="0"/>
              <a:t>S lassan, mert lassan oszlik az emlék,</a:t>
            </a:r>
          </a:p>
          <a:p>
            <a:pPr hangingPunct="0"/>
            <a:r>
              <a:rPr lang="hu-HU" sz="1400" dirty="0"/>
              <a:t>oldottad némák, dadogók nyelvét,</a:t>
            </a:r>
          </a:p>
          <a:p>
            <a:pPr hangingPunct="0"/>
            <a:r>
              <a:rPr lang="hu-HU" sz="1400" dirty="0"/>
              <a:t>emberségüket rajtad nevelték,</a:t>
            </a:r>
          </a:p>
          <a:p>
            <a:pPr hangingPunct="0"/>
            <a:r>
              <a:rPr lang="hu-HU" sz="1400" dirty="0"/>
              <a:t>magyarságukat benned visszalelték.</a:t>
            </a:r>
          </a:p>
          <a:p>
            <a:pPr hangingPunct="0"/>
            <a:r>
              <a:rPr lang="hu-HU" sz="1400" dirty="0"/>
              <a:t> </a:t>
            </a:r>
          </a:p>
          <a:p>
            <a:pPr hangingPunct="0"/>
            <a:r>
              <a:rPr lang="hu-HU" sz="1400" dirty="0"/>
              <a:t>S ma Hetvenéves, az ország zengő, 			</a:t>
            </a:r>
            <a:r>
              <a:rPr lang="hu-HU" sz="1400" dirty="0" smtClean="0"/>
              <a:t>És </a:t>
            </a:r>
            <a:r>
              <a:rPr lang="hu-HU" sz="1400" dirty="0"/>
              <a:t>lett az ország országnyi zengő,</a:t>
            </a:r>
          </a:p>
          <a:p>
            <a:pPr hangingPunct="0"/>
            <a:r>
              <a:rPr lang="hu-HU" sz="1400" dirty="0"/>
              <a:t>hangos liget már, mesebeli erdő,				</a:t>
            </a:r>
            <a:r>
              <a:rPr lang="hu-HU" sz="1400" dirty="0" smtClean="0"/>
              <a:t>hangos </a:t>
            </a:r>
            <a:r>
              <a:rPr lang="hu-HU" sz="1400" dirty="0"/>
              <a:t>liget, mesebeli erdő,</a:t>
            </a:r>
          </a:p>
          <a:p>
            <a:pPr hangingPunct="0"/>
            <a:r>
              <a:rPr lang="hu-HU" sz="1400" dirty="0"/>
              <a:t>s akár ujjongó, akár kesergő,				</a:t>
            </a:r>
            <a:r>
              <a:rPr lang="hu-HU" sz="1400" dirty="0" smtClean="0"/>
              <a:t>s </a:t>
            </a:r>
            <a:r>
              <a:rPr lang="hu-HU" sz="1400" dirty="0"/>
              <a:t>akár ujjongó, akár kesergő,</a:t>
            </a:r>
          </a:p>
          <a:p>
            <a:pPr hangingPunct="0"/>
            <a:r>
              <a:rPr lang="hu-HU" sz="1400" dirty="0"/>
              <a:t>van éneked rá, erre-arra kellő.				</a:t>
            </a:r>
            <a:r>
              <a:rPr lang="hu-HU" sz="1400" dirty="0" smtClean="0"/>
              <a:t>támadt </a:t>
            </a:r>
            <a:r>
              <a:rPr lang="hu-HU" sz="1400" dirty="0"/>
              <a:t>szavad rá, erre, arra kellő;</a:t>
            </a:r>
          </a:p>
          <a:p>
            <a:pPr hangingPunct="0"/>
            <a:r>
              <a:rPr lang="hu-HU" sz="1400" dirty="0"/>
              <a:t> </a:t>
            </a:r>
          </a:p>
          <a:p>
            <a:pPr hangingPunct="0"/>
            <a:r>
              <a:rPr lang="hu-HU" sz="1400" dirty="0"/>
              <a:t>A népé volt csak – a nemzeté lett, </a:t>
            </a:r>
          </a:p>
          <a:p>
            <a:pPr hangingPunct="0"/>
            <a:r>
              <a:rPr lang="hu-HU" sz="1400" dirty="0"/>
              <a:t>a te műved is, hogy nemzetté lett,</a:t>
            </a:r>
          </a:p>
          <a:p>
            <a:pPr hangingPunct="0"/>
            <a:r>
              <a:rPr lang="hu-HU" sz="1400" dirty="0"/>
              <a:t>ami csak nép volt, hogy az ítélet </a:t>
            </a:r>
          </a:p>
          <a:p>
            <a:pPr hangingPunct="0"/>
            <a:r>
              <a:rPr lang="hu-HU" sz="1400" dirty="0"/>
              <a:t>szegény fejéről mégis tovaszéledt.</a:t>
            </a:r>
          </a:p>
          <a:p>
            <a:pPr hangingPunct="0"/>
            <a:r>
              <a:rPr lang="hu-HU" sz="1400" dirty="0"/>
              <a:t> </a:t>
            </a:r>
          </a:p>
          <a:p>
            <a:pPr hangingPunct="0"/>
            <a:r>
              <a:rPr lang="hu-HU" sz="1400" dirty="0"/>
              <a:t>Nap, felhő, szélcsend, vihar, homályos			</a:t>
            </a:r>
            <a:r>
              <a:rPr lang="hu-HU" sz="1400" dirty="0" smtClean="0"/>
              <a:t>támadt </a:t>
            </a:r>
            <a:r>
              <a:rPr lang="hu-HU" sz="1400" dirty="0"/>
              <a:t>szavad rá borús, virágos,</a:t>
            </a:r>
          </a:p>
          <a:p>
            <a:pPr hangingPunct="0"/>
            <a:r>
              <a:rPr lang="hu-HU" sz="1400" dirty="0"/>
              <a:t>ősz, éles tavasz – ki bánja már most:			</a:t>
            </a:r>
            <a:r>
              <a:rPr lang="hu-HU" sz="1400" dirty="0" smtClean="0"/>
              <a:t>szelíd </a:t>
            </a:r>
            <a:r>
              <a:rPr lang="hu-HU" sz="1400" dirty="0"/>
              <a:t>zúgású és áradásos:</a:t>
            </a:r>
          </a:p>
          <a:p>
            <a:pPr hangingPunct="0"/>
            <a:r>
              <a:rPr lang="hu-HU" sz="1400" dirty="0"/>
              <a:t>csöng a gyerekszáj, dobban a táncos,			</a:t>
            </a:r>
            <a:r>
              <a:rPr lang="hu-HU" sz="1400" dirty="0" smtClean="0"/>
              <a:t>csöng </a:t>
            </a:r>
            <a:r>
              <a:rPr lang="hu-HU" sz="1400" dirty="0"/>
              <a:t>a gyerekszáj, dobban a táncos,</a:t>
            </a:r>
          </a:p>
          <a:p>
            <a:pPr hangingPunct="0"/>
            <a:r>
              <a:rPr lang="hu-HU" sz="1400" dirty="0"/>
              <a:t>harsan a Psalmus, mesél Háry János.			</a:t>
            </a:r>
            <a:r>
              <a:rPr lang="hu-HU" sz="1400" dirty="0" smtClean="0"/>
              <a:t>Harsan </a:t>
            </a:r>
            <a:r>
              <a:rPr lang="hu-HU" sz="1400" dirty="0"/>
              <a:t>a Psalmus, mesél Háry János;</a:t>
            </a:r>
          </a:p>
          <a:p>
            <a:pPr hangingPunct="0"/>
            <a:r>
              <a:rPr lang="hu-HU" sz="1400" dirty="0"/>
              <a:t> </a:t>
            </a:r>
          </a:p>
          <a:p>
            <a:pPr hangingPunct="0"/>
            <a:r>
              <a:rPr lang="hu-HU" sz="1400" dirty="0"/>
              <a:t>Mi azért mostan, ifjak és vének				</a:t>
            </a:r>
            <a:r>
              <a:rPr lang="hu-HU" sz="1400" dirty="0" smtClean="0"/>
              <a:t>  harsan</a:t>
            </a:r>
            <a:r>
              <a:rPr lang="hu-HU" sz="1400" dirty="0"/>
              <a:t>, mesél, csöng örökre most már,</a:t>
            </a:r>
          </a:p>
          <a:p>
            <a:pPr hangingPunct="0"/>
            <a:r>
              <a:rPr lang="hu-HU" sz="1400" dirty="0"/>
              <a:t>letelepszünk itt csöndben </a:t>
            </a:r>
            <a:r>
              <a:rPr lang="hu-HU" sz="1400" dirty="0" err="1"/>
              <a:t>körébed</a:t>
            </a:r>
            <a:r>
              <a:rPr lang="hu-HU" sz="1400" dirty="0"/>
              <a:t>,				</a:t>
            </a:r>
            <a:r>
              <a:rPr lang="hu-HU" sz="1400" dirty="0" smtClean="0"/>
              <a:t>  mert </a:t>
            </a:r>
            <a:r>
              <a:rPr lang="hu-HU" sz="1400" dirty="0"/>
              <a:t>véghez vitted, amibe fogtál,</a:t>
            </a:r>
          </a:p>
          <a:p>
            <a:pPr hangingPunct="0"/>
            <a:r>
              <a:rPr lang="hu-HU" sz="1400" dirty="0"/>
              <a:t>szólaljon meg a szülötted ének,				</a:t>
            </a:r>
            <a:r>
              <a:rPr lang="hu-HU" sz="1400" dirty="0" smtClean="0"/>
              <a:t>  s </a:t>
            </a:r>
            <a:r>
              <a:rPr lang="hu-HU" sz="1400" dirty="0"/>
              <a:t>úgy mentél el, megállapodtál</a:t>
            </a:r>
          </a:p>
          <a:p>
            <a:pPr hangingPunct="0"/>
            <a:r>
              <a:rPr lang="hu-HU" sz="1400" dirty="0"/>
              <a:t>sugározzon ránk áldott hetven éved.			</a:t>
            </a:r>
            <a:r>
              <a:rPr lang="hu-HU" sz="1400" dirty="0" smtClean="0"/>
              <a:t>  a </a:t>
            </a:r>
            <a:r>
              <a:rPr lang="hu-HU" sz="1400" dirty="0"/>
              <a:t>múlhatatlan fényű </a:t>
            </a:r>
            <a:r>
              <a:rPr lang="hu-HU" sz="1400" dirty="0" smtClean="0"/>
              <a:t>   csillagoknál</a:t>
            </a:r>
            <a:r>
              <a:rPr lang="hu-HU" sz="1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7513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Csorba Győző verseinek megzenésítői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684715"/>
            <a:ext cx="1758384" cy="2637576"/>
          </a:xfrm>
          <a:prstGeom prst="rect">
            <a:avLst/>
          </a:prstGeom>
          <a:scene3d>
            <a:camera prst="orthographicFront">
              <a:rot lat="0" lon="21599969" rev="0"/>
            </a:camera>
            <a:lightRig rig="threePt" dir="t"/>
          </a:scene3d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340" y="1628800"/>
            <a:ext cx="1833788" cy="244505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53" y="1628800"/>
            <a:ext cx="1857310" cy="252609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219" y="3364760"/>
            <a:ext cx="1838727" cy="254072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141" t="9643" r="33233"/>
          <a:stretch/>
        </p:blipFill>
        <p:spPr>
          <a:xfrm>
            <a:off x="5580112" y="3309714"/>
            <a:ext cx="1800200" cy="2562302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410353" y="4327344"/>
            <a:ext cx="15937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Dr. Várnai Ferenc</a:t>
            </a:r>
            <a:endParaRPr lang="hu-HU" sz="14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2232779" y="6057179"/>
            <a:ext cx="16129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Dr. Lakner Tamás</a:t>
            </a:r>
            <a:endParaRPr lang="hu-HU" sz="14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4007946" y="4327344"/>
            <a:ext cx="1603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Dr. Károly Róbert</a:t>
            </a:r>
            <a:endParaRPr lang="hu-HU" sz="14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5724128" y="6070645"/>
            <a:ext cx="1569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T. Horváth József</a:t>
            </a:r>
            <a:endParaRPr lang="hu-HU" sz="1400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7451048" y="4481232"/>
            <a:ext cx="1327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Kovács Zoltán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205740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1143000"/>
          </a:xfrm>
        </p:spPr>
        <p:txBody>
          <a:bodyPr>
            <a:noAutofit/>
          </a:bodyPr>
          <a:lstStyle/>
          <a:p>
            <a:r>
              <a:rPr lang="hu-HU" sz="5000" dirty="0" smtClean="0"/>
              <a:t>Köszönjük figyelmüket!</a:t>
            </a:r>
            <a:endParaRPr lang="hu-HU" sz="5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63" y="4149080"/>
            <a:ext cx="4800600" cy="9525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132856"/>
            <a:ext cx="5901775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09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egycsúcs">
  <a:themeElements>
    <a:clrScheme name="Hegycsúcs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Hegycsúcs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egycsúcs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107</TotalTime>
  <Words>94</Words>
  <Application>Microsoft Office PowerPoint</Application>
  <PresentationFormat>Diavetítés a képernyőre (4:3 oldalarány)</PresentationFormat>
  <Paragraphs>89</Paragraphs>
  <Slides>7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8" baseType="lpstr">
      <vt:lpstr>Hegycsúcs</vt:lpstr>
      <vt:lpstr>       Csorba Győző         és               Pécs zenéje</vt:lpstr>
      <vt:lpstr>Hommage à Bartók Gyarmathy Tihamér képe alá </vt:lpstr>
      <vt:lpstr>Csorba Győző kétfajta           Kodály verse</vt:lpstr>
      <vt:lpstr>PowerPoint bemutató</vt:lpstr>
      <vt:lpstr>PowerPoint bemutató</vt:lpstr>
      <vt:lpstr>Csorba Győző verseinek megzenésítői</vt:lpstr>
      <vt:lpstr>Köszönjük figyelmüket!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Csorba Győző és Pécs zenéje</dc:title>
  <dc:creator>Kovács Attila</dc:creator>
  <cp:lastModifiedBy>Kovács Attila</cp:lastModifiedBy>
  <cp:revision>10</cp:revision>
  <dcterms:created xsi:type="dcterms:W3CDTF">2016-11-15T11:04:20Z</dcterms:created>
  <dcterms:modified xsi:type="dcterms:W3CDTF">2016-11-15T12:52:17Z</dcterms:modified>
</cp:coreProperties>
</file>