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5" r:id="rId5"/>
    <p:sldId id="275" r:id="rId6"/>
    <p:sldId id="260" r:id="rId7"/>
    <p:sldId id="279" r:id="rId8"/>
    <p:sldId id="271" r:id="rId9"/>
    <p:sldId id="288" r:id="rId10"/>
    <p:sldId id="280" r:id="rId11"/>
    <p:sldId id="281" r:id="rId12"/>
    <p:sldId id="282" r:id="rId13"/>
    <p:sldId id="270" r:id="rId14"/>
    <p:sldId id="276" r:id="rId15"/>
    <p:sldId id="284" r:id="rId16"/>
    <p:sldId id="257" r:id="rId17"/>
    <p:sldId id="278" r:id="rId18"/>
    <p:sldId id="277" r:id="rId19"/>
    <p:sldId id="263" r:id="rId20"/>
    <p:sldId id="264" r:id="rId21"/>
    <p:sldId id="265" r:id="rId22"/>
    <p:sldId id="258" r:id="rId23"/>
    <p:sldId id="259" r:id="rId24"/>
    <p:sldId id="262" r:id="rId25"/>
    <p:sldId id="266" r:id="rId26"/>
    <p:sldId id="272" r:id="rId27"/>
    <p:sldId id="268" r:id="rId28"/>
    <p:sldId id="269" r:id="rId29"/>
    <p:sldId id="273" r:id="rId30"/>
    <p:sldId id="283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A7C0-72B0-4BE8-8EC8-363AD390ECB4}" type="datetimeFigureOut">
              <a:rPr lang="hu-HU" smtClean="0"/>
              <a:pPr/>
              <a:t>2019.04.28.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80DE-0C39-477B-9AAD-03F387126DF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orbagyozo.hu/wp-content/uploads/2019/04/szerelmes.pdf" TargetMode="External"/><Relationship Id="rId3" Type="http://schemas.openxmlformats.org/officeDocument/2006/relationships/hyperlink" Target="http://csorbagyozo.hu/wp-content/uploads/2019/04/k&#246;tetei.pdf" TargetMode="External"/><Relationship Id="rId7" Type="http://schemas.openxmlformats.org/officeDocument/2006/relationships/hyperlink" Target="https://pim.hu/hu/dia/dia-tagjai/csorba-gyozo" TargetMode="External"/><Relationship Id="rId2" Type="http://schemas.openxmlformats.org/officeDocument/2006/relationships/hyperlink" Target="https://csorbagyozo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orbagyozo.hu/node/113" TargetMode="External"/><Relationship Id="rId5" Type="http://schemas.openxmlformats.org/officeDocument/2006/relationships/hyperlink" Target="https://www.youtube.com/watch?v=sLd9lcbKbw8" TargetMode="External"/><Relationship Id="rId4" Type="http://schemas.openxmlformats.org/officeDocument/2006/relationships/hyperlink" Target="https://www.youtube.com/watch?v=JxwHvBrVnEQ&amp;t=5s" TargetMode="External"/><Relationship Id="rId9" Type="http://schemas.openxmlformats.org/officeDocument/2006/relationships/hyperlink" Target="http://csorbagyozo.hu/wp-content/uploads/2019/04/Ocs&#250;d&#243;-&#233;vek-szerelem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orbagyozo.hu/node/216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orbagyozo.hu/node/92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orbagyozo.hu/wp-content/uploads/2019/04/Ocs&#250;d&#243;-&#233;vek-szerelem.pd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Csorba Győző költészete,  szerelmi lírája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smtClean="0"/>
          </a:p>
          <a:p>
            <a:r>
              <a:rPr lang="hu-HU" smtClean="0"/>
              <a:t>Csorba Győző költő, műfordító, szerkesztő, könyvtáros Pécsett született, 1916. november 21-én, 1995. szeptember 13-án, súlyos betegség után, ugyanott hunyt el. Szülővárosát fél évnél hosszabb időre egyhuzamban soha nem hagyta el. Pécsről ezt írja a Séta és meditáció című versében: „Nekem: A VÁROS mindörökre.”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Csorba arcai </a:t>
            </a:r>
            <a:r>
              <a:rPr lang="hu-HU" sz="2800" dirty="0" smtClean="0"/>
              <a:t>6. </a:t>
            </a:r>
            <a:r>
              <a:rPr lang="hu-HU" sz="2800" dirty="0" smtClean="0"/>
              <a:t>Barátokkal 2. </a:t>
            </a:r>
            <a:endParaRPr lang="hu-HU" sz="2800" dirty="0"/>
          </a:p>
        </p:txBody>
      </p:sp>
      <p:pic>
        <p:nvPicPr>
          <p:cNvPr id="4" name="Tartalom helye 3" descr="barátok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47" y="714356"/>
            <a:ext cx="8848053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hu-HU" sz="2400" dirty="0" smtClean="0"/>
              <a:t>Csorba arcai, </a:t>
            </a:r>
            <a:r>
              <a:rPr lang="hu-HU" sz="2400" dirty="0" smtClean="0"/>
              <a:t>7. </a:t>
            </a:r>
            <a:r>
              <a:rPr lang="hu-HU" sz="2400" dirty="0" smtClean="0"/>
              <a:t>A Sorsunk</a:t>
            </a:r>
            <a:endParaRPr lang="hu-HU" sz="2400" dirty="0"/>
          </a:p>
        </p:txBody>
      </p:sp>
      <p:pic>
        <p:nvPicPr>
          <p:cNvPr id="4" name="Tartalom helye 3" descr="Sorsu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785794"/>
            <a:ext cx="4776164" cy="5796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Csorba arcai </a:t>
            </a:r>
            <a:r>
              <a:rPr lang="hu-HU" sz="2800" dirty="0" smtClean="0"/>
              <a:t>8. </a:t>
            </a:r>
            <a:r>
              <a:rPr lang="hu-HU" sz="2800" dirty="0" smtClean="0"/>
              <a:t>A Jelenkor </a:t>
            </a:r>
            <a:endParaRPr lang="hu-HU" sz="2800" dirty="0"/>
          </a:p>
        </p:txBody>
      </p:sp>
      <p:pic>
        <p:nvPicPr>
          <p:cNvPr id="4" name="Tartalom helye 3" descr="A Jelenk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4013988" cy="5760000"/>
          </a:xfrm>
        </p:spPr>
      </p:pic>
      <p:pic>
        <p:nvPicPr>
          <p:cNvPr id="5" name="Kép 4" descr="Jelenk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882000"/>
            <a:ext cx="3861065" cy="597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arcai </a:t>
            </a:r>
            <a:r>
              <a:rPr lang="hu-HU" sz="2800" dirty="0" smtClean="0"/>
              <a:t>9. </a:t>
            </a:r>
            <a:r>
              <a:rPr lang="hu-HU" sz="2800" dirty="0" smtClean="0"/>
              <a:t>A dedikáló Csorba</a:t>
            </a:r>
            <a:endParaRPr lang="hu-HU" sz="2800" dirty="0"/>
          </a:p>
        </p:txBody>
      </p:sp>
      <p:pic>
        <p:nvPicPr>
          <p:cNvPr id="4" name="Tartalom helye 3" descr="Csorba dediká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7918390" cy="558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Csorba arcai </a:t>
            </a:r>
            <a:r>
              <a:rPr lang="hu-HU" sz="2800" dirty="0" smtClean="0"/>
              <a:t>10. </a:t>
            </a:r>
            <a:r>
              <a:rPr lang="hu-HU" sz="2800" dirty="0" smtClean="0"/>
              <a:t>Az öreg költő szobájában könyvei és csengői között Kicsikével. A kép mellett látható a költő írása a kép hátoldalán, nagyműtétje után, remegő kézzel. </a:t>
            </a:r>
            <a:endParaRPr lang="hu-HU" sz="2800" dirty="0"/>
          </a:p>
        </p:txBody>
      </p:sp>
      <p:pic>
        <p:nvPicPr>
          <p:cNvPr id="4" name="Tartalom helye 3" descr="Csorba 78 évesen Kicsikév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97" y="1428736"/>
            <a:ext cx="7141403" cy="5076000"/>
          </a:xfrm>
        </p:spPr>
      </p:pic>
      <p:pic>
        <p:nvPicPr>
          <p:cNvPr id="6" name="Kép 5" descr="ő meg é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2809991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életmű vázlata</a:t>
            </a:r>
            <a:endParaRPr lang="hu-H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8000"/>
            <a:ext cx="459806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Autofit/>
          </a:bodyPr>
          <a:lstStyle/>
          <a:p>
            <a:r>
              <a:rPr lang="hu-HU" sz="2400" dirty="0" smtClean="0"/>
              <a:t>Csorba Győző versösszeállítás, keresztmetszet a költő alkotásaiból</a:t>
            </a:r>
            <a:endParaRPr lang="hu-HU" sz="2400" dirty="0"/>
          </a:p>
        </p:txBody>
      </p:sp>
      <p:pic>
        <p:nvPicPr>
          <p:cNvPr id="4" name="Tartalom helye 3" descr="Képkivágá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87" y="571480"/>
            <a:ext cx="6372225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Csorbához vezető internetcímek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78647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u-HU" sz="2800" dirty="0" smtClean="0"/>
              <a:t>Csorba Győző honlap: </a:t>
            </a:r>
            <a:r>
              <a:rPr lang="hu-HU" sz="2800" dirty="0" smtClean="0">
                <a:hlinkClick r:id="rId2"/>
              </a:rPr>
              <a:t>https://csorbagyozo.hu/</a:t>
            </a:r>
            <a:r>
              <a:rPr lang="hu-HU" sz="2800" dirty="0" smtClean="0"/>
              <a:t> </a:t>
            </a:r>
          </a:p>
          <a:p>
            <a:pPr lvl="0"/>
            <a:r>
              <a:rPr lang="hu-HU" sz="2800" dirty="0" smtClean="0"/>
              <a:t>Csorba kötetei és a róla megjelent kötetek: </a:t>
            </a:r>
            <a:r>
              <a:rPr lang="hu-HU" sz="2800" dirty="0" smtClean="0">
                <a:hlinkClick r:id="rId3"/>
              </a:rPr>
              <a:t>http://csorbagyozo.hu/wp-content/uploads/2019/04/kötetei.pdf</a:t>
            </a:r>
            <a:r>
              <a:rPr lang="hu-HU" sz="2800" dirty="0" smtClean="0"/>
              <a:t> </a:t>
            </a:r>
          </a:p>
          <a:p>
            <a:pPr lvl="0"/>
            <a:r>
              <a:rPr lang="hu-HU" sz="2800" dirty="0" smtClean="0"/>
              <a:t>Séta és meditáció, vers, Csorba előadásban is: </a:t>
            </a:r>
            <a:r>
              <a:rPr lang="hu-HU" sz="2800" u="sng" dirty="0" smtClean="0">
                <a:hlinkClick r:id="rId4"/>
              </a:rPr>
              <a:t>https://www.youtube.com/watch?v=JxwHvBrVnEQ&amp;t=5s</a:t>
            </a:r>
            <a:endParaRPr lang="hu-HU" sz="2800" dirty="0" smtClean="0"/>
          </a:p>
          <a:p>
            <a:pPr lvl="0"/>
            <a:r>
              <a:rPr lang="hu-HU" sz="2800" dirty="0" smtClean="0"/>
              <a:t>Csorba családjával, kertjében, </a:t>
            </a:r>
            <a:r>
              <a:rPr lang="hu-HU" sz="2800" dirty="0" err="1" smtClean="0"/>
              <a:t>super</a:t>
            </a:r>
            <a:r>
              <a:rPr lang="hu-HU" sz="2800" dirty="0" smtClean="0"/>
              <a:t> 8-as mozgófilm: </a:t>
            </a:r>
            <a:r>
              <a:rPr lang="hu-HU" sz="2800" u="sng" dirty="0" smtClean="0">
                <a:hlinkClick r:id="rId5"/>
              </a:rPr>
              <a:t>https://www.youtube.com/watch?v=sLd9lcbKbw8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Fordított kígyó, vers, Csorba előadásában is: </a:t>
            </a:r>
            <a:r>
              <a:rPr lang="hu-HU" sz="2800" u="sng" dirty="0" smtClean="0">
                <a:hlinkClick r:id="rId6"/>
              </a:rPr>
              <a:t>https://csorbagyozo.hu/node/113</a:t>
            </a:r>
            <a:r>
              <a:rPr lang="hu-HU" sz="2800" u="sng" dirty="0" smtClean="0"/>
              <a:t>  </a:t>
            </a:r>
          </a:p>
          <a:p>
            <a:r>
              <a:rPr lang="hu-HU" sz="2800" dirty="0" smtClean="0"/>
              <a:t>A Digitális Irodalmi Akadémia Csorba oldala: </a:t>
            </a:r>
            <a:r>
              <a:rPr lang="hu-HU" sz="2800" dirty="0" smtClean="0">
                <a:hlinkClick r:id="rId7"/>
              </a:rPr>
              <a:t>https://pim.hu/hu/dia/dia-tagjai/csorba-gyozo#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Nők, asszonyok, erotika, szerelem Csorba Győző verseiben: </a:t>
            </a:r>
            <a:r>
              <a:rPr lang="hu-HU" sz="2800" dirty="0" smtClean="0">
                <a:hlinkClick r:id="rId8"/>
              </a:rPr>
              <a:t>http://csorbagyozo.hu/wp-content/uploads/2019/04/szerelmes.pdf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Első szerelem: </a:t>
            </a:r>
            <a:r>
              <a:rPr lang="hu-HU" sz="2800" dirty="0" smtClean="0">
                <a:hlinkClick r:id="rId9"/>
              </a:rPr>
              <a:t>http://csorbagyozo.hu/wp-content/uploads/2019/04/Ocsúdó-évek-szerelem.pdf</a:t>
            </a:r>
            <a:r>
              <a:rPr lang="hu-HU" sz="2800" dirty="0" smtClean="0"/>
              <a:t>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Csorba és az erotika. Janus és a Pajzán epigrammák</a:t>
            </a:r>
            <a:endParaRPr lang="hu-HU" sz="2800" dirty="0"/>
          </a:p>
        </p:txBody>
      </p:sp>
      <p:pic>
        <p:nvPicPr>
          <p:cNvPr id="4" name="Tartalom helye 3" descr="Paajzán epigrammá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744003" cy="5940000"/>
          </a:xfrm>
        </p:spPr>
      </p:pic>
      <p:sp>
        <p:nvSpPr>
          <p:cNvPr id="5" name="Téglalap 4"/>
          <p:cNvSpPr/>
          <p:nvPr/>
        </p:nvSpPr>
        <p:spPr>
          <a:xfrm>
            <a:off x="5000628" y="928670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Janus Pajzán epigrammák: </a:t>
            </a:r>
            <a:r>
              <a:rPr lang="hu-HU" u="sng" dirty="0" smtClean="0">
                <a:hlinkClick r:id="rId3"/>
              </a:rPr>
              <a:t>https://csorbagyozo.hu/node/2163</a:t>
            </a:r>
            <a:r>
              <a:rPr lang="hu-HU" dirty="0" smtClean="0"/>
              <a:t> 18 éven felülieknek!</a:t>
            </a:r>
          </a:p>
          <a:p>
            <a:pPr lvl="0"/>
            <a:r>
              <a:rPr lang="hu-HU" dirty="0" smtClean="0"/>
              <a:t>Pajzán epigrammák hangfelvételen: </a:t>
            </a:r>
            <a:r>
              <a:rPr lang="hu-HU" u="sng" dirty="0" smtClean="0">
                <a:hlinkClick r:id="rId4"/>
              </a:rPr>
              <a:t>https://csorbagyozo.hu/node/926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hu-HU" sz="2400" dirty="0" smtClean="0"/>
              <a:t>Csorba és az első és második szerelme. A második szerelem: a költő Terkával.</a:t>
            </a:r>
            <a:endParaRPr lang="hu-HU" sz="2400" dirty="0"/>
          </a:p>
        </p:txBody>
      </p:sp>
      <p:pic>
        <p:nvPicPr>
          <p:cNvPr id="4" name="Tartalom helye 3" descr="Tera és V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14422"/>
            <a:ext cx="6545612" cy="5472000"/>
          </a:xfrm>
        </p:spPr>
      </p:pic>
      <p:sp>
        <p:nvSpPr>
          <p:cNvPr id="5" name="Téglalap 4"/>
          <p:cNvSpPr/>
          <p:nvPr/>
        </p:nvSpPr>
        <p:spPr>
          <a:xfrm>
            <a:off x="214282" y="57148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Első szerelemről ld. a költő vallomását: </a:t>
            </a:r>
            <a:r>
              <a:rPr lang="hu-HU" sz="2000" dirty="0" smtClean="0">
                <a:hlinkClick r:id="rId3"/>
              </a:rPr>
              <a:t>http://csorbagyozo.hu/wp-content/uploads/2019/04/Ocsúdó-évek-szerelem.pdf</a:t>
            </a:r>
            <a:r>
              <a:rPr lang="hu-HU" sz="2000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hu-HU" sz="2400" dirty="0" smtClean="0"/>
              <a:t>Tömören Csorbáról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/>
              <a:t>      - „Csorba Győző művészetével, írói műhelyével, emberi tartásával több mint fél évszázada fémjelzi a pécsi irodalmat és kultúrát […]. Baumgarten-díjas  (1947), kétszeres  József  Attila-díjas (1957, 1972), Kossuth-díjas (1985), Pécs város díszpolgára (1986). Hetvenötödik születésnapja alkalmából, mivelhogy betegeskedett, a köztársasági elnök személyesen hozta el Pécsre, s adta át neki az újabb kitüntetést, a Magyar Köztársaság Érdemkeresztje Középkeresztjét.”  </a:t>
            </a:r>
            <a:r>
              <a:rPr lang="hu-HU" sz="2000" i="1" dirty="0" smtClean="0"/>
              <a:t>(Bertók László, Kossuth-díjas pécsi költő, Csorba barátja)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- „Idegenkedik mindentől, ami lazaság, érzelgősség, hígság, de éppígy elfordul a puszta intellektus hűvös, éles vonalú, hideg fényű ragyogásától. Mély és hiteles érzelmi alap és az értelem fel-feltörő kontrollja: ez a kettősség adja költészetének sajátos ízét, egyéni karakterét, nyugtalanító feszültségét.” </a:t>
            </a:r>
            <a:r>
              <a:rPr lang="hu-HU" sz="2000" i="1" dirty="0" smtClean="0"/>
              <a:t>(Tüskés Tibor, a költő szerkesztő- és írótársa, monográfusa.)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- „Csorba Győzőben láttam a feltétlenül valódi költőt, a hazugságmentes abszolút lírikust… Pécsi családi körében, társas magányában az örökkévalóságnak dolgozik.” </a:t>
            </a:r>
            <a:r>
              <a:rPr lang="hu-HU" sz="2000" i="1" dirty="0" smtClean="0"/>
              <a:t>(Weöres Sándor, 1978-ban.)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- "Szűnjék meg a „líra” szó ábrándot, lágyságot, pódiumot asszociálni. Álljon a költészet az ember útjába, keveredjen ételébe, italába, üljön mellé örömében, bánatában, munkájában, pihenésében. Ne lehessen tőle szabadulni, ne lehessen kikerülni, mellőzni, félretenni. Aggasztóan csonkul az ember: nem a vers lesz a fő vesztes, ha ez is kiesik életéből„ (</a:t>
            </a:r>
            <a:r>
              <a:rPr lang="hu-HU" sz="2000" i="1" dirty="0" smtClean="0"/>
              <a:t>Az Összegyűjtött versek c. kötete utószavában, 1977 májusában</a:t>
            </a:r>
            <a:r>
              <a:rPr lang="hu-HU" sz="2000" dirty="0" smtClean="0"/>
              <a:t>.)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Terka szerelmes levele Csorbához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 descr="Tera leve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630000"/>
            <a:ext cx="5426546" cy="622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és a halálig tartó szerelem és szeretet. Margitka (</a:t>
            </a:r>
            <a:r>
              <a:rPr lang="hu-HU" sz="2800" dirty="0" err="1" smtClean="0"/>
              <a:t>Ancika</a:t>
            </a:r>
            <a:r>
              <a:rPr lang="hu-HU" sz="2800" dirty="0" smtClean="0"/>
              <a:t>, Kicsike)</a:t>
            </a:r>
            <a:endParaRPr lang="hu-HU" sz="2800" dirty="0"/>
          </a:p>
        </p:txBody>
      </p:sp>
      <p:pic>
        <p:nvPicPr>
          <p:cNvPr id="4" name="Tartalom helye 3" descr="Margitka-Anc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918000"/>
            <a:ext cx="4501568" cy="594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Csorba és felesége 1944 körül</a:t>
            </a:r>
            <a:endParaRPr lang="hu-HU" sz="2800" dirty="0"/>
          </a:p>
        </p:txBody>
      </p:sp>
      <p:pic>
        <p:nvPicPr>
          <p:cNvPr id="4" name="Tartalom helye 3" descr="a fiatal csorba és felesé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865964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Margitka és a költő, 1950 </a:t>
            </a:r>
            <a:endParaRPr lang="hu-HU" dirty="0"/>
          </a:p>
        </p:txBody>
      </p:sp>
      <p:pic>
        <p:nvPicPr>
          <p:cNvPr id="4" name="Tartalom helye 3" descr="Csorba és felesé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382923" cy="57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hu-HU" sz="2700" dirty="0" smtClean="0"/>
              <a:t>Dunaszekcsőn feleségével és három lányával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4" name="Tartalom helye 3" descr="Dunaszekcső gyerkekk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448000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Autofit/>
          </a:bodyPr>
          <a:lstStyle/>
          <a:p>
            <a:r>
              <a:rPr lang="hu-HU" sz="2400" dirty="0" smtClean="0"/>
              <a:t>Csorba Győző verse feleségéhez, „Kicsikéhez”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MÁR NEM ODÁZHATOM</a:t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r>
              <a:rPr lang="hu-HU" dirty="0" smtClean="0"/>
              <a:t>	Folyton csak készülök: öt, tíz, tizenöt éve</a:t>
            </a:r>
            <a:br>
              <a:rPr lang="hu-HU" dirty="0" smtClean="0"/>
            </a:br>
            <a:r>
              <a:rPr lang="hu-HU" dirty="0" smtClean="0"/>
              <a:t>méltó </a:t>
            </a:r>
            <a:r>
              <a:rPr lang="hu-HU" dirty="0" err="1" smtClean="0"/>
              <a:t>dícséreted</a:t>
            </a:r>
            <a:r>
              <a:rPr lang="hu-HU" dirty="0" smtClean="0"/>
              <a:t> rímekbe fogni végre.</a:t>
            </a:r>
            <a:br>
              <a:rPr lang="hu-HU" dirty="0" smtClean="0"/>
            </a:br>
            <a:r>
              <a:rPr lang="hu-HU" dirty="0" smtClean="0"/>
              <a:t>Mert kérdését e test akárhogy tette fel,</a:t>
            </a:r>
            <a:br>
              <a:rPr lang="hu-HU" dirty="0" smtClean="0"/>
            </a:br>
            <a:r>
              <a:rPr lang="hu-HU" dirty="0" smtClean="0"/>
              <a:t>bölcsebben mint te, nincs élő, ki ráfelelt.</a:t>
            </a:r>
            <a:br>
              <a:rPr lang="hu-HU" dirty="0" smtClean="0"/>
            </a:br>
            <a:r>
              <a:rPr lang="hu-HU" dirty="0" smtClean="0"/>
              <a:t>De a nagy kuszaság, amelybe keveredtünk,</a:t>
            </a:r>
            <a:br>
              <a:rPr lang="hu-HU" dirty="0" smtClean="0"/>
            </a:br>
            <a:r>
              <a:rPr lang="hu-HU" dirty="0" smtClean="0"/>
              <a:t>és a ledőlt határ kettőnk között, közöttünk</a:t>
            </a:r>
            <a:br>
              <a:rPr lang="hu-HU" dirty="0" smtClean="0"/>
            </a:br>
            <a:r>
              <a:rPr lang="hu-HU" dirty="0" smtClean="0"/>
              <a:t>némává tette szám, s szégyelltem is talán:</a:t>
            </a:r>
            <a:br>
              <a:rPr lang="hu-HU" dirty="0" smtClean="0"/>
            </a:br>
            <a:r>
              <a:rPr lang="hu-HU" dirty="0" err="1" smtClean="0"/>
              <a:t>dícséreteddel</a:t>
            </a:r>
            <a:r>
              <a:rPr lang="hu-HU" dirty="0" smtClean="0"/>
              <a:t> az enyém is mondanám.</a:t>
            </a:r>
            <a:br>
              <a:rPr lang="hu-HU" dirty="0" smtClean="0"/>
            </a:br>
            <a:r>
              <a:rPr lang="hu-HU" dirty="0" smtClean="0"/>
              <a:t>Folyton csak készülök. − S most érzem: alakul már</a:t>
            </a:r>
            <a:br>
              <a:rPr lang="hu-HU" dirty="0" smtClean="0"/>
            </a:br>
            <a:r>
              <a:rPr lang="hu-HU" dirty="0" smtClean="0"/>
              <a:t>ügyetlen nyelvemen a késő, tiszta zsoltár,</a:t>
            </a:r>
            <a:br>
              <a:rPr lang="hu-HU" dirty="0" smtClean="0"/>
            </a:br>
            <a:r>
              <a:rPr lang="hu-HU" dirty="0" smtClean="0"/>
              <a:t>érzem, mert arcodon </a:t>
            </a:r>
            <a:r>
              <a:rPr lang="hu-HU" dirty="0" err="1" smtClean="0"/>
              <a:t>petyhüd</a:t>
            </a:r>
            <a:r>
              <a:rPr lang="hu-HU" dirty="0" smtClean="0"/>
              <a:t> gyengén a bőr,</a:t>
            </a:r>
            <a:br>
              <a:rPr lang="hu-HU" dirty="0" smtClean="0"/>
            </a:br>
            <a:r>
              <a:rPr lang="hu-HU" dirty="0" smtClean="0"/>
              <a:t>s a bújó hervadás kárörvendőn kitör,</a:t>
            </a:r>
            <a:br>
              <a:rPr lang="hu-HU" dirty="0" smtClean="0"/>
            </a:br>
            <a:r>
              <a:rPr lang="hu-HU" dirty="0" smtClean="0"/>
              <a:t>mert bársony tenyered megtöredezve érdes,</a:t>
            </a:r>
            <a:br>
              <a:rPr lang="hu-HU" dirty="0" smtClean="0"/>
            </a:br>
            <a:r>
              <a:rPr lang="hu-HU" dirty="0" smtClean="0"/>
              <a:t>és kedved egyre fogy a játszi öleléshez,</a:t>
            </a:r>
            <a:br>
              <a:rPr lang="hu-HU" dirty="0" smtClean="0"/>
            </a:br>
            <a:r>
              <a:rPr lang="hu-HU" dirty="0" smtClean="0"/>
              <a:t>mosolyod gyérül, és </a:t>
            </a:r>
            <a:r>
              <a:rPr lang="hu-HU" dirty="0" err="1" smtClean="0"/>
              <a:t>sűrűdik</a:t>
            </a:r>
            <a:r>
              <a:rPr lang="hu-HU" dirty="0" smtClean="0"/>
              <a:t> bánatod,</a:t>
            </a:r>
            <a:br>
              <a:rPr lang="hu-HU" dirty="0" smtClean="0"/>
            </a:br>
            <a:r>
              <a:rPr lang="hu-HU" dirty="0" smtClean="0"/>
              <a:t>mert, </a:t>
            </a:r>
            <a:r>
              <a:rPr lang="hu-HU" dirty="0" err="1" smtClean="0"/>
              <a:t>folt-nélkül-való</a:t>
            </a:r>
            <a:r>
              <a:rPr lang="hu-HU" dirty="0" smtClean="0"/>
              <a:t>, gyűlik gyalázatod,</a:t>
            </a:r>
            <a:br>
              <a:rPr lang="hu-HU" dirty="0" smtClean="0"/>
            </a:br>
            <a:r>
              <a:rPr lang="hu-HU" dirty="0" smtClean="0"/>
              <a:t>s vennének áruló erők rajtad hatalmat. − −</a:t>
            </a:r>
          </a:p>
          <a:p>
            <a:pPr>
              <a:buNone/>
            </a:pPr>
            <a:r>
              <a:rPr lang="hu-HU" dirty="0" smtClean="0"/>
              <a:t>	− Már nem odázhatom hirdetni diadalmad.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utóélete 1. Boda Miklós fotója</a:t>
            </a:r>
            <a:endParaRPr lang="hu-HU" sz="2800" dirty="0"/>
          </a:p>
        </p:txBody>
      </p:sp>
      <p:pic>
        <p:nvPicPr>
          <p:cNvPr id="4" name="Tartalom helye 3" descr="Csorba mellszob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857232"/>
            <a:ext cx="4032000" cy="5760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Csorba utóélete 2. </a:t>
            </a:r>
            <a:endParaRPr lang="hu-HU" sz="2800" dirty="0"/>
          </a:p>
        </p:txBody>
      </p:sp>
      <p:pic>
        <p:nvPicPr>
          <p:cNvPr id="4" name="Tartalom helye 3" descr="Csorba Emlékszo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785794"/>
            <a:ext cx="4501865" cy="586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>Csorba utóélete 3.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 descr="Csorba sír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857232"/>
            <a:ext cx="4320000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>Csorba utóélete 4.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 descr="Csorba ut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52000" cy="51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fontosabb díjai, kitüntetései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     1947 Baumgarten-díj</a:t>
            </a:r>
            <a:br>
              <a:rPr lang="hu-HU" dirty="0" smtClean="0"/>
            </a:br>
            <a:r>
              <a:rPr lang="hu-HU" dirty="0" smtClean="0"/>
              <a:t>1957 József Attila-díj</a:t>
            </a:r>
            <a:br>
              <a:rPr lang="hu-HU" dirty="0" smtClean="0"/>
            </a:br>
            <a:r>
              <a:rPr lang="hu-HU" dirty="0" smtClean="0"/>
              <a:t>1972 József Attila-díj első fokozata</a:t>
            </a:r>
            <a:br>
              <a:rPr lang="hu-HU" dirty="0" smtClean="0"/>
            </a:br>
            <a:r>
              <a:rPr lang="hu-HU" dirty="0" smtClean="0"/>
              <a:t>1975 Janus Pannonius Művészeti Érem</a:t>
            </a:r>
            <a:br>
              <a:rPr lang="hu-HU" dirty="0" smtClean="0"/>
            </a:br>
            <a:r>
              <a:rPr lang="hu-HU" dirty="0" smtClean="0"/>
              <a:t>1976 Munka Érdemrend arany fokozata</a:t>
            </a:r>
            <a:br>
              <a:rPr lang="hu-HU" dirty="0" smtClean="0"/>
            </a:br>
            <a:r>
              <a:rPr lang="hu-HU" dirty="0" smtClean="0"/>
              <a:t>1981 Magyar Népköztársaság Művészeti Alapja Irodalmi Szakosztálya emlékplakettje</a:t>
            </a:r>
            <a:br>
              <a:rPr lang="hu-HU" dirty="0" smtClean="0"/>
            </a:br>
            <a:r>
              <a:rPr lang="hu-HU" dirty="0" smtClean="0"/>
              <a:t>1983 Kodály-emlékérem</a:t>
            </a:r>
            <a:br>
              <a:rPr lang="hu-HU" dirty="0" smtClean="0"/>
            </a:br>
            <a:r>
              <a:rPr lang="hu-HU" dirty="0" smtClean="0"/>
              <a:t>1985 Kossuth-díj</a:t>
            </a:r>
            <a:br>
              <a:rPr lang="hu-HU" dirty="0" smtClean="0"/>
            </a:br>
            <a:r>
              <a:rPr lang="hu-HU" dirty="0" smtClean="0"/>
              <a:t>1986 „Baranyáért”</a:t>
            </a:r>
            <a:r>
              <a:rPr lang="hu-HU" dirty="0" err="1" smtClean="0"/>
              <a:t>-emlékplakett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1991 „Pro Urbe Pécs” kitüntetés </a:t>
            </a:r>
            <a:br>
              <a:rPr lang="hu-HU" dirty="0" smtClean="0"/>
            </a:br>
            <a:r>
              <a:rPr lang="hu-HU" dirty="0" smtClean="0"/>
              <a:t>1991 Pécs város díszpolgárává avatják </a:t>
            </a:r>
            <a:br>
              <a:rPr lang="hu-HU" dirty="0" smtClean="0"/>
            </a:br>
            <a:r>
              <a:rPr lang="hu-HU" dirty="0" smtClean="0"/>
              <a:t>1991 Áprily-díj</a:t>
            </a:r>
            <a:br>
              <a:rPr lang="hu-HU" dirty="0" smtClean="0"/>
            </a:br>
            <a:r>
              <a:rPr lang="hu-HU" dirty="0" smtClean="0"/>
              <a:t>1991 </a:t>
            </a:r>
            <a:r>
              <a:rPr lang="hu-HU" dirty="0" err="1" smtClean="0"/>
              <a:t>Grastyán</a:t>
            </a:r>
            <a:r>
              <a:rPr lang="hu-HU" dirty="0" smtClean="0"/>
              <a:t> Endre-díj, Magyar Köztársaság Érdemkeresztje Középkeresztje, </a:t>
            </a:r>
            <a:br>
              <a:rPr lang="hu-HU" dirty="0" smtClean="0"/>
            </a:br>
            <a:r>
              <a:rPr lang="hu-HU" dirty="0" smtClean="0"/>
              <a:t>1991 „Pro </a:t>
            </a:r>
            <a:r>
              <a:rPr lang="hu-HU" dirty="0" err="1" smtClean="0"/>
              <a:t>civitate</a:t>
            </a:r>
            <a:r>
              <a:rPr lang="hu-HU" dirty="0" smtClean="0"/>
              <a:t>” emlékérem</a:t>
            </a:r>
            <a:br>
              <a:rPr lang="hu-HU" dirty="0" smtClean="0"/>
            </a:br>
            <a:r>
              <a:rPr lang="hu-HU" dirty="0" smtClean="0"/>
              <a:t>1996 Posztumusz Szinnyei Júlia-díj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Csorba utóélete 6. Csorba Győző Könyvtár, Csorba Győző Társaság</a:t>
            </a:r>
            <a:endParaRPr lang="hu-HU" sz="2800" dirty="0"/>
          </a:p>
        </p:txBody>
      </p:sp>
      <p:pic>
        <p:nvPicPr>
          <p:cNvPr id="4" name="Tartalom helye 3" descr="CsGyT-log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320152" cy="3888000"/>
          </a:xfrm>
        </p:spPr>
      </p:pic>
      <p:pic>
        <p:nvPicPr>
          <p:cNvPr id="6" name="Kép 5" descr="Csorba Társasá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914893"/>
            <a:ext cx="6467475" cy="1943107"/>
          </a:xfrm>
          <a:prstGeom prst="rect">
            <a:avLst/>
          </a:prstGeom>
        </p:spPr>
      </p:pic>
      <p:pic>
        <p:nvPicPr>
          <p:cNvPr id="7" name="Kép 6" descr="Csorba Győző Könyvtá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928670"/>
            <a:ext cx="5164236" cy="35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Csorba „átváltozási” </a:t>
            </a:r>
            <a:endParaRPr lang="hu-HU" sz="2800" dirty="0"/>
          </a:p>
        </p:txBody>
      </p:sp>
      <p:pic>
        <p:nvPicPr>
          <p:cNvPr id="4" name="Tartalom helye 3" descr="Csorba arc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02" y="2071678"/>
            <a:ext cx="8975698" cy="23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arcai, 1. Az ötéves Csorba </a:t>
            </a:r>
            <a:endParaRPr lang="hu-HU" sz="2800" dirty="0"/>
          </a:p>
        </p:txBody>
      </p:sp>
      <p:pic>
        <p:nvPicPr>
          <p:cNvPr id="4" name="Tartalom helye 3" descr="Az ötéves Csor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857232"/>
            <a:ext cx="4189097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hu-HU" sz="2800" dirty="0" smtClean="0"/>
              <a:t>Csorba Győző arcai, 2. A költő, a könyvtáros</a:t>
            </a:r>
            <a:endParaRPr lang="hu-HU" sz="2800" dirty="0"/>
          </a:p>
        </p:txBody>
      </p:sp>
      <p:pic>
        <p:nvPicPr>
          <p:cNvPr id="4" name="Tartalom helye 3" descr="60 éves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441224" cy="5580000"/>
          </a:xfrm>
        </p:spPr>
      </p:pic>
      <p:pic>
        <p:nvPicPr>
          <p:cNvPr id="7" name="Kép 6" descr="A könyvtá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4296223" cy="55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Csorba arcai, 3. A fordító. Kettőshangzat</a:t>
            </a:r>
            <a:endParaRPr lang="hu-HU" sz="2400" dirty="0"/>
          </a:p>
        </p:txBody>
      </p:sp>
      <p:pic>
        <p:nvPicPr>
          <p:cNvPr id="4" name="Tartalom helye 3" descr="Janus és fordító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3402005" cy="5868000"/>
          </a:xfrm>
        </p:spPr>
      </p:pic>
      <p:pic>
        <p:nvPicPr>
          <p:cNvPr id="6" name="Kép 5" descr="Kettőshangza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785794"/>
            <a:ext cx="4428277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hu-HU" sz="3200" dirty="0" smtClean="0"/>
              <a:t>Csorba arcai, 4. Barátokkal 1.</a:t>
            </a:r>
            <a:endParaRPr lang="hu-HU" sz="3200" dirty="0"/>
          </a:p>
        </p:txBody>
      </p:sp>
      <p:pic>
        <p:nvPicPr>
          <p:cNvPr id="6" name="Tartalom helye 5" descr="Csorba Révfülöpö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981" y="857232"/>
            <a:ext cx="8423019" cy="576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00042"/>
          </a:xfrm>
        </p:spPr>
        <p:txBody>
          <a:bodyPr>
            <a:noAutofit/>
          </a:bodyPr>
          <a:lstStyle/>
          <a:p>
            <a:r>
              <a:rPr lang="hu-HU" sz="2400" dirty="0" smtClean="0"/>
              <a:t>Csorba arcai, 5. Csorba és a nők. Felesége és három lánya</a:t>
            </a:r>
            <a:endParaRPr lang="hu-HU" sz="2400" dirty="0"/>
          </a:p>
        </p:txBody>
      </p:sp>
      <p:pic>
        <p:nvPicPr>
          <p:cNvPr id="9" name="Tartalom helye 8" descr="családi följegyzés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75" y="642918"/>
            <a:ext cx="3552825" cy="5724525"/>
          </a:xfrm>
        </p:spPr>
      </p:pic>
      <p:pic>
        <p:nvPicPr>
          <p:cNvPr id="10" name="Kép 9" descr="Csorba és a nő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5677430" cy="56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440</Words>
  <Application>Microsoft Office PowerPoint</Application>
  <PresentationFormat>Diavetítés a képernyőre (4:3 oldalarány)</PresentationFormat>
  <Paragraphs>48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Csorba Győző költészete,  szerelmi lírája</vt:lpstr>
      <vt:lpstr>Tömören Csorbáról</vt:lpstr>
      <vt:lpstr>Csorba fontosabb díjai, kitüntetései</vt:lpstr>
      <vt:lpstr>Csorba „átváltozási” </vt:lpstr>
      <vt:lpstr>Csorba arcai, 1. Az ötéves Csorba </vt:lpstr>
      <vt:lpstr>Csorba Győző arcai, 2. A költő, a könyvtáros</vt:lpstr>
      <vt:lpstr>Csorba arcai, 3. A fordító. Kettőshangzat</vt:lpstr>
      <vt:lpstr>Csorba arcai, 4. Barátokkal 1.</vt:lpstr>
      <vt:lpstr>Csorba arcai, 5. Csorba és a nők. Felesége és három lánya</vt:lpstr>
      <vt:lpstr>Csorba arcai 6. Barátokkal 2. </vt:lpstr>
      <vt:lpstr>Csorba arcai, 7. A Sorsunk</vt:lpstr>
      <vt:lpstr>Csorba arcai 8. A Jelenkor </vt:lpstr>
      <vt:lpstr>Csorba arcai 9. A dedikáló Csorba</vt:lpstr>
      <vt:lpstr>Csorba arcai 10. Az öreg költő szobájában könyvei és csengői között Kicsikével. A kép mellett látható a költő írása a kép hátoldalán, nagyműtétje után, remegő kézzel. </vt:lpstr>
      <vt:lpstr>Az életmű vázlata</vt:lpstr>
      <vt:lpstr>Csorba Győző versösszeállítás, keresztmetszet a költő alkotásaiból</vt:lpstr>
      <vt:lpstr>Csorbához vezető internetcímek</vt:lpstr>
      <vt:lpstr>Csorba és az erotika. Janus és a Pajzán epigrammák</vt:lpstr>
      <vt:lpstr>Csorba és az első és második szerelme. A második szerelem: a költő Terkával.</vt:lpstr>
      <vt:lpstr>Terka szerelmes levele Csorbához </vt:lpstr>
      <vt:lpstr>Csorba és a halálig tartó szerelem és szeretet. Margitka (Ancika, Kicsike)</vt:lpstr>
      <vt:lpstr>Csorba és felesége 1944 körül</vt:lpstr>
      <vt:lpstr>Margitka és a költő, 1950 </vt:lpstr>
      <vt:lpstr>Dunaszekcsőn feleségével és három lányával. </vt:lpstr>
      <vt:lpstr>Csorba Győző verse feleségéhez, „Kicsikéhez”</vt:lpstr>
      <vt:lpstr>Csorba utóélete 1. Boda Miklós fotója</vt:lpstr>
      <vt:lpstr>Csorba utóélete 2. </vt:lpstr>
      <vt:lpstr>Csorba utóélete 3. </vt:lpstr>
      <vt:lpstr>Csorba utóélete 4. </vt:lpstr>
      <vt:lpstr>Csorba utóélete 6. Csorba Győző Könyvtár, Csorba Győző Társaság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Csorba Győző költészete,  szerelmi lírája</dc:title>
  <dc:creator>Felhasználó</dc:creator>
  <cp:lastModifiedBy>Felhasználó</cp:lastModifiedBy>
  <cp:revision>40</cp:revision>
  <dcterms:created xsi:type="dcterms:W3CDTF">2019-04-24T17:46:36Z</dcterms:created>
  <dcterms:modified xsi:type="dcterms:W3CDTF">2019-04-28T17:27:21Z</dcterms:modified>
</cp:coreProperties>
</file>